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5" r:id="rId4"/>
    <p:sldId id="280" r:id="rId5"/>
    <p:sldId id="281" r:id="rId6"/>
    <p:sldId id="282" r:id="rId7"/>
    <p:sldId id="283" r:id="rId8"/>
    <p:sldId id="284" r:id="rId9"/>
    <p:sldId id="286" r:id="rId10"/>
    <p:sldId id="287" r:id="rId11"/>
    <p:sldId id="288" r:id="rId12"/>
    <p:sldId id="289" r:id="rId13"/>
    <p:sldId id="29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8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Презентация к адаптированной </a:t>
            </a:r>
            <a:r>
              <a:rPr lang="ru-RU" sz="2800" dirty="0" smtClean="0">
                <a:solidFill>
                  <a:srgbClr val="C00000"/>
                </a:solidFill>
              </a:rPr>
              <a:t>основной образовательной </a:t>
            </a:r>
            <a:r>
              <a:rPr lang="ru-RU" sz="2800" dirty="0" smtClean="0">
                <a:solidFill>
                  <a:srgbClr val="C00000"/>
                </a:solidFill>
              </a:rPr>
              <a:t>программе МБДОУ «Детский сад №117 комбинированного вида» Ново-Савиновского района </a:t>
            </a:r>
            <a:r>
              <a:rPr lang="ru-RU" sz="2800" dirty="0" err="1" smtClean="0">
                <a:solidFill>
                  <a:srgbClr val="C00000"/>
                </a:solidFill>
              </a:rPr>
              <a:t>г.Казани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421001   РТ, г. Казань, ул. </a:t>
            </a:r>
            <a:r>
              <a:rPr lang="ru-RU" dirty="0" err="1"/>
              <a:t>Чистопольская</a:t>
            </a:r>
            <a:r>
              <a:rPr lang="ru-RU" dirty="0"/>
              <a:t>, д. 86А  </a:t>
            </a:r>
          </a:p>
          <a:p>
            <a:r>
              <a:rPr lang="ru-RU" dirty="0"/>
              <a:t>+7(843)-522-79-95; +7(843)-522-80-61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56210"/>
            <a:ext cx="3024336" cy="4032449"/>
          </a:xfrm>
        </p:spPr>
      </p:pic>
    </p:spTree>
    <p:extLst>
      <p:ext uri="{BB962C8B-B14F-4D97-AF65-F5344CB8AC3E}">
        <p14:creationId xmlns:p14="http://schemas.microsoft.com/office/powerpoint/2010/main" val="37049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6409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«Речевое развитие</a:t>
            </a:r>
            <a:r>
              <a:rPr lang="ru-RU" sz="2000" b="1" i="1" dirty="0" smtClean="0"/>
              <a:t>»</a:t>
            </a:r>
          </a:p>
          <a:p>
            <a:pPr algn="ctr"/>
            <a:endParaRPr lang="ru-RU" sz="2000" b="1" i="1" dirty="0"/>
          </a:p>
          <a:p>
            <a:endParaRPr lang="ru-RU" dirty="0" smtClean="0"/>
          </a:p>
          <a:p>
            <a:pPr algn="just"/>
            <a:r>
              <a:rPr lang="ru-RU" dirty="0" smtClean="0"/>
              <a:t> </a:t>
            </a:r>
            <a:r>
              <a:rPr lang="ru-RU" dirty="0"/>
              <a:t>Ведущим направлением работы в рамках образовательной области «Речевое развитие» на третьей ступени обучения является формирование связной речи детей с </a:t>
            </a:r>
            <a:r>
              <a:rPr lang="ru-RU" dirty="0" smtClean="0"/>
              <a:t>ОНР</a:t>
            </a:r>
            <a:r>
              <a:rPr lang="ru-RU" dirty="0"/>
              <a:t>. В этот период основное внимание уделяется стимулированию речевой активности детей. У них формируется мотивационно-</a:t>
            </a:r>
            <a:r>
              <a:rPr lang="ru-RU" dirty="0" err="1"/>
              <a:t>потребностный</a:t>
            </a:r>
            <a:r>
              <a:rPr lang="ru-RU" dirty="0"/>
              <a:t> компонент речевой деятельности, развиваются ее когнитивные предпосылки: восприятие, внимание, память, мышление. Одной из важных задач обучения является формирование </a:t>
            </a:r>
            <a:r>
              <a:rPr lang="ru-RU" dirty="0" err="1"/>
              <a:t>вербализованных</a:t>
            </a:r>
            <a:r>
              <a:rPr lang="ru-RU" dirty="0"/>
              <a:t> представлений об окружающем мире, дифференцированного восприятия предметов и явлений, элементарных обобщений в сфере предметного мира. Различение, уточнение и обобщение предметных понятий становится базой для развития активной речи детей. </a:t>
            </a:r>
          </a:p>
        </p:txBody>
      </p:sp>
    </p:spTree>
    <p:extLst>
      <p:ext uri="{BB962C8B-B14F-4D97-AF65-F5344CB8AC3E}">
        <p14:creationId xmlns:p14="http://schemas.microsoft.com/office/powerpoint/2010/main" val="2560981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20511"/>
            <a:ext cx="828092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«Речевое развитие</a:t>
            </a:r>
            <a:r>
              <a:rPr lang="ru-RU" b="1" i="1" dirty="0" smtClean="0"/>
              <a:t>»</a:t>
            </a:r>
            <a:endParaRPr lang="ru-RU" b="1" i="1" dirty="0"/>
          </a:p>
          <a:p>
            <a:endParaRPr lang="ru-RU" b="1" i="1" dirty="0"/>
          </a:p>
          <a:p>
            <a:pPr algn="just"/>
            <a:r>
              <a:rPr lang="ru-RU" sz="1700" dirty="0" smtClean="0"/>
              <a:t>В </a:t>
            </a:r>
            <a:r>
              <a:rPr lang="ru-RU" sz="1700" dirty="0"/>
              <a:t>ходе совместной образовательной деятельности взрослых и детей, направленной на ознакомление детей с </a:t>
            </a:r>
            <a:r>
              <a:rPr lang="ru-RU" sz="1700" dirty="0" smtClean="0"/>
              <a:t>ОНР </a:t>
            </a:r>
            <a:r>
              <a:rPr lang="ru-RU" sz="1700" dirty="0"/>
              <a:t>с окружающей действительностью, они начинают понимать названия предметов, действий, признаков, с которыми встречаются в повседневной жизни, выполнять словесные инструкции, выраженные различными по сложности синтаксическими конструкциями. Формирование связной речи, ее основных функций (коммуникативной, регулирующей, познавательной) осуществляется в процессе рассказывания о предметах и игрушках, по сюжетным картинкам, отражающим бытовой, предметно-практический, игровой, эмоциональный и познавательный опыт детей. При этом широко используются символические средства, рисование, театрализованные игры. В это время важную роль играет работа по ознакомлению детей с литературными произведениями, для чего воспитатели проводят занятия «В мире книги». Они рассказывают детям сказки, читают стихи, организуют игры по сюжетам этих произведений. В группе оформляется специальная книжная выставка — книжный уголок, где помещаются книги, выполненные полиграфическим способом и книжки-самоделки, которые дети изготавливают вместе со взрослыми. Содержание книжного уголка постоянно обновляется. В работу по развитию речи детей с </a:t>
            </a:r>
            <a:r>
              <a:rPr lang="ru-RU" sz="1700" dirty="0" smtClean="0"/>
              <a:t>ОВЗ </a:t>
            </a:r>
            <a:r>
              <a:rPr lang="ru-RU" sz="1700" dirty="0"/>
              <a:t>включаются занятия по подготовке их к обучению грамоте. Эту работу воспитатель и учитель-логопед проводят, исходя из особенностей и возможностей развития детей старшего дошкольного возраста с речевыми проблемами. </a:t>
            </a:r>
          </a:p>
        </p:txBody>
      </p:sp>
    </p:spTree>
    <p:extLst>
      <p:ext uri="{BB962C8B-B14F-4D97-AF65-F5344CB8AC3E}">
        <p14:creationId xmlns:p14="http://schemas.microsoft.com/office/powerpoint/2010/main" val="1942135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815" y="620688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«Художественно-эстетическое развитие»</a:t>
            </a:r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/>
              <a:t>третьей ступени обучения детей с </a:t>
            </a:r>
            <a:r>
              <a:rPr lang="ru-RU" dirty="0" smtClean="0"/>
              <a:t>ОНР </a:t>
            </a:r>
            <a:r>
              <a:rPr lang="ru-RU" dirty="0"/>
              <a:t>продолжается целенаправленное формирование </a:t>
            </a:r>
            <a:r>
              <a:rPr lang="ru-RU" dirty="0" err="1"/>
              <a:t>потребностно</a:t>
            </a:r>
            <a:r>
              <a:rPr lang="ru-RU" dirty="0"/>
              <a:t>-мотивационного, целевого, содержательного, </a:t>
            </a:r>
            <a:r>
              <a:rPr lang="ru-RU" dirty="0" err="1"/>
              <a:t>операционального</a:t>
            </a:r>
            <a:r>
              <a:rPr lang="ru-RU" dirty="0"/>
              <a:t> и результативного компонентов изобразительной деятельности детей. Все больше внимания уделяется развитию самостоятельности детей при анализе натуры и образца, при определении изобразительного замысла, при выборе материалов и средств реализации этого замысла, его композиционных и цветовых решений. Усиливается социальная направленность содержания рисования, лепки и аппликации, расширяется речевая работа с детьми в процессе изобразительной деятельности (в виде словесного отчета и предварительного планирования). Тематика занятий и образовательных ситуаций отражает собственный эмоциональный, межличностный, игровой и познавательный опыт детей. Руководство изобразительной деятельностью со стороны взрослого приобретает косвенный, стимулирующий, «подпитывающий» содержание деятельности характер. </a:t>
            </a:r>
          </a:p>
        </p:txBody>
      </p:sp>
    </p:spTree>
    <p:extLst>
      <p:ext uri="{BB962C8B-B14F-4D97-AF65-F5344CB8AC3E}">
        <p14:creationId xmlns:p14="http://schemas.microsoft.com/office/powerpoint/2010/main" val="2616545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96944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«Физическое развитие» </a:t>
            </a:r>
            <a:endParaRPr lang="ru-RU" sz="2000" i="1" dirty="0"/>
          </a:p>
          <a:p>
            <a:endParaRPr lang="ru-RU" dirty="0"/>
          </a:p>
          <a:p>
            <a:pPr algn="just"/>
            <a:r>
              <a:rPr lang="ru-RU" sz="1600" dirty="0"/>
              <a:t>Движения детей старшего дошкольного возраста уже достаточно скоординированы, подконтрольны их сознанию и могут регулироваться и подчиняться волевому усилию. В этом возрасте дети интересуются, почему надо выполнять так, а не иначе, понимают пользу упражнений, связь между способом выполнения и конечным результатом. Они становятся более настойчивыми в преодолении трудностей и могут многократно повторять упражнения, работать в коллективе, организоваться для решения соревновательных и игровых задач, хорошо понимают и выполняют команды. Поэтому в ходе физического воспитания детей на третьей ступени обучения большое значение приобретает формирование у детей осознанного понимания необходимости здорового образа жизни, интереса и стремления заниматься спортом, желания участвовать в подвижных и спортивных играх со сверстниками и самим организовывать их. На занятиях физкультурой реализуются принципы ее адаптивности, концентричности в выборе содержания работы. Этот принцип обеспечивает непрерывность, преемственность и повторность в обучении. В структуре каждого занятия выделяются разминочная, основная и релаксационная части. В процессе разминки мышечно-суставной аппарат ребенка подготавливается к активным физическим нагрузкам, которые предполагаются в основной части занятия. Релаксационная часть помогает детям самостоятельно регулировать свое психоэмоциональное состояние и нормализовать процессы возбуждения и торможения. В этот период продолжается развитие физических качеств детей: объема движений, силы, ловкости, выносливости, гибкости, </a:t>
            </a:r>
            <a:r>
              <a:rPr lang="ru-RU" sz="1600" dirty="0" err="1"/>
              <a:t>координированности</a:t>
            </a:r>
            <a:r>
              <a:rPr lang="ru-RU" sz="1600" dirty="0"/>
              <a:t> движений. Потребность в ежедневной осознанной двигательной деятельности формируется у детей в различные режимные моменты: на утренней гимнастике, на прогулках, в самостоятельной деятельности, во время спортивных досугов и т.п. Физическое воспитание связано с развитием музыкально-ритмических движений, с занятиями </a:t>
            </a:r>
            <a:r>
              <a:rPr lang="ru-RU" sz="1600" dirty="0" err="1"/>
              <a:t>логоритмикой</a:t>
            </a:r>
            <a:r>
              <a:rPr lang="ru-RU" sz="1600" dirty="0"/>
              <a:t>, подвижными играми. </a:t>
            </a:r>
          </a:p>
        </p:txBody>
      </p:sp>
    </p:spTree>
    <p:extLst>
      <p:ext uri="{BB962C8B-B14F-4D97-AF65-F5344CB8AC3E}">
        <p14:creationId xmlns:p14="http://schemas.microsoft.com/office/powerpoint/2010/main" val="408846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332656"/>
            <a:ext cx="8229600" cy="125272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Содержание Программы в соответствии с требованиями Стандарта</a:t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включает три основных раздела – целевой, содержательный и</a:t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организационный.</a:t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7332" y="2060848"/>
            <a:ext cx="7560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Целевой </a:t>
            </a:r>
            <a:r>
              <a:rPr lang="ru-RU" sz="2400" b="1" i="1" dirty="0" smtClean="0"/>
              <a:t>раздел Программы </a:t>
            </a:r>
            <a:r>
              <a:rPr lang="ru-RU" sz="2400" b="1" i="1" dirty="0"/>
              <a:t>включает:</a:t>
            </a:r>
          </a:p>
          <a:p>
            <a:endParaRPr lang="ru-RU" sz="2400" dirty="0" smtClean="0"/>
          </a:p>
          <a:p>
            <a:r>
              <a:rPr lang="ru-RU" sz="2400" dirty="0" smtClean="0"/>
              <a:t>пояснительную записку и планируемые   результаты освоения Программы</a:t>
            </a:r>
            <a:r>
              <a:rPr lang="ru-RU" sz="2400" dirty="0"/>
              <a:t>, </a:t>
            </a:r>
            <a:r>
              <a:rPr lang="ru-RU" sz="2400" dirty="0" smtClean="0"/>
              <a:t>определяет е </a:t>
            </a:r>
            <a:r>
              <a:rPr lang="ru-RU" sz="2400" dirty="0" err="1" smtClean="0"/>
              <a:t>цуели</a:t>
            </a:r>
            <a:r>
              <a:rPr lang="ru-RU" sz="2400" dirty="0" smtClean="0"/>
              <a:t> </a:t>
            </a:r>
            <a:r>
              <a:rPr lang="ru-RU" sz="2400" dirty="0"/>
              <a:t>и задачи</a:t>
            </a:r>
            <a:r>
              <a:rPr lang="ru-RU" sz="2400" dirty="0" smtClean="0"/>
              <a:t>, принципы </a:t>
            </a:r>
            <a:r>
              <a:rPr lang="ru-RU" sz="2400" dirty="0"/>
              <a:t>и подходы к</a:t>
            </a:r>
          </a:p>
          <a:p>
            <a:r>
              <a:rPr lang="ru-RU" sz="2400" dirty="0" smtClean="0"/>
              <a:t>Формированию Программы, планируемые результаты </a:t>
            </a:r>
            <a:r>
              <a:rPr lang="ru-RU" sz="2400" dirty="0"/>
              <a:t>ее освоения</a:t>
            </a:r>
          </a:p>
          <a:p>
            <a:r>
              <a:rPr lang="ru-RU" sz="2400" dirty="0"/>
              <a:t>в виде </a:t>
            </a:r>
            <a:r>
              <a:rPr lang="ru-RU" sz="2400" dirty="0" smtClean="0"/>
              <a:t>целевых ориентиров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662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Ожидаемые результаты реализации Программы</a:t>
            </a:r>
            <a:r>
              <a:rPr lang="ru-RU" sz="2000" b="1" dirty="0" smtClean="0"/>
              <a:t>:</a:t>
            </a:r>
          </a:p>
          <a:p>
            <a:endParaRPr lang="ru-RU" sz="1400" b="1" dirty="0"/>
          </a:p>
          <a:p>
            <a:endParaRPr lang="ru-RU" sz="1400" dirty="0"/>
          </a:p>
          <a:p>
            <a:r>
              <a:rPr lang="ru-RU" sz="1600" dirty="0"/>
              <a:t>- Скоординирована деятельность всех участников образовательного процесса и социальных партнёров  в процессе реализации задач инклюзивного образования детей  с ОВЗ. </a:t>
            </a:r>
          </a:p>
          <a:p>
            <a:r>
              <a:rPr lang="ru-RU" sz="1600" dirty="0"/>
              <a:t>- Разработаны нормативно-правовая база и научно-методические материалы, обеспечивающие процесс обучения и воспитания детей с ОВЗ. </a:t>
            </a:r>
          </a:p>
          <a:p>
            <a:r>
              <a:rPr lang="ru-RU" sz="1600" dirty="0"/>
              <a:t>- Обеспечено информационное сопровождение освещения различных аспектов образования детей с ОВЗ.</a:t>
            </a:r>
          </a:p>
          <a:p>
            <a:r>
              <a:rPr lang="ru-RU" sz="1600" dirty="0"/>
              <a:t>- Формируется толерантное отношение к детям с ОВЗ в образовательном сообществе ДОО через различные социальные, педагогические, информационные ресурсы. </a:t>
            </a:r>
          </a:p>
          <a:p>
            <a:r>
              <a:rPr lang="ru-RU" sz="1600" dirty="0"/>
              <a:t>- Созданы комфортные условия для детей с ОВЗ по освоению и реализации содержания образования.</a:t>
            </a:r>
          </a:p>
          <a:p>
            <a:r>
              <a:rPr lang="ru-RU" sz="1600" dirty="0"/>
              <a:t>- Развитие компетентности педагогов, специалистов, родителей.</a:t>
            </a:r>
          </a:p>
          <a:p>
            <a:r>
              <a:rPr lang="ru-RU" sz="1600" dirty="0"/>
              <a:t>-  Успешная адаптация ребёнка в обществе.</a:t>
            </a:r>
          </a:p>
          <a:p>
            <a:r>
              <a:rPr lang="ru-RU" sz="1600" dirty="0"/>
              <a:t>- Определены способы коррекционно-педагогического, психологического, медицинского воздействия, обеспечивающих позитивную динамику социально-образовательного и психомоторного статуса ребенка.</a:t>
            </a:r>
          </a:p>
          <a:p>
            <a:r>
              <a:rPr lang="ru-RU" sz="1600" dirty="0"/>
              <a:t>- Обеспечены отбор и разработка методик и инструментария для изучения состояния и оценивания динамики в результате оказания очно-заочных коррекционно-образовательных и реабилитационных услуг детям дошкольного возраста и их родителям.</a:t>
            </a:r>
          </a:p>
          <a:p>
            <a:r>
              <a:rPr lang="ru-RU" sz="1600" dirty="0"/>
              <a:t>-  Трансляция опыта работы логопедической группы на семинарах-практикумах, конференциях, через мастер-классы, презентации, публикации для педагогов и родителей, имеющих детей с ограниченными возможностями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58644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20688"/>
            <a:ext cx="69127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Содержательный раздел </a:t>
            </a:r>
            <a:r>
              <a:rPr lang="ru-RU" sz="2000" b="1" i="1" dirty="0" smtClean="0"/>
              <a:t>Программы включает:</a:t>
            </a:r>
          </a:p>
          <a:p>
            <a:endParaRPr lang="ru-RU" sz="2000" b="1" i="1" dirty="0" smtClean="0"/>
          </a:p>
          <a:p>
            <a:endParaRPr lang="ru-RU" sz="2000" b="1" i="1" dirty="0"/>
          </a:p>
          <a:p>
            <a:r>
              <a:rPr lang="ru-RU" dirty="0" smtClean="0"/>
              <a:t>- описание </a:t>
            </a:r>
            <a:r>
              <a:rPr lang="ru-RU" dirty="0"/>
              <a:t>образовательной </a:t>
            </a:r>
            <a:r>
              <a:rPr lang="ru-RU" dirty="0" smtClean="0"/>
              <a:t>деятельности по </a:t>
            </a:r>
            <a:r>
              <a:rPr lang="ru-RU" dirty="0"/>
              <a:t>пяти образовательным областям:</a:t>
            </a:r>
          </a:p>
          <a:p>
            <a:r>
              <a:rPr lang="ru-RU" dirty="0" smtClean="0"/>
              <a:t>* социально-коммуникативное </a:t>
            </a:r>
            <a:r>
              <a:rPr lang="ru-RU" dirty="0"/>
              <a:t>развитие;</a:t>
            </a:r>
          </a:p>
          <a:p>
            <a:r>
              <a:rPr lang="ru-RU" dirty="0" smtClean="0"/>
              <a:t>* познавательное </a:t>
            </a:r>
            <a:r>
              <a:rPr lang="ru-RU" dirty="0"/>
              <a:t>развитие; </a:t>
            </a:r>
            <a:endParaRPr lang="ru-RU" dirty="0" smtClean="0"/>
          </a:p>
          <a:p>
            <a:r>
              <a:rPr lang="ru-RU" dirty="0" smtClean="0"/>
              <a:t>* Речевое развитие</a:t>
            </a:r>
            <a:r>
              <a:rPr lang="ru-RU" dirty="0"/>
              <a:t>; </a:t>
            </a:r>
          </a:p>
          <a:p>
            <a:r>
              <a:rPr lang="ru-RU" dirty="0" smtClean="0"/>
              <a:t>* художественно-эстетическое  развитие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* физическое </a:t>
            </a:r>
            <a:r>
              <a:rPr lang="ru-RU" dirty="0"/>
              <a:t>развитие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 - формы, способы</a:t>
            </a:r>
            <a:r>
              <a:rPr lang="ru-RU" dirty="0"/>
              <a:t>, методы и средства </a:t>
            </a:r>
            <a:r>
              <a:rPr lang="ru-RU" dirty="0" smtClean="0"/>
              <a:t>реализации программы</a:t>
            </a:r>
            <a:r>
              <a:rPr lang="ru-RU" dirty="0"/>
              <a:t>, которые </a:t>
            </a:r>
            <a:r>
              <a:rPr lang="ru-RU" dirty="0" smtClean="0"/>
              <a:t>отражают следующие </a:t>
            </a:r>
            <a:r>
              <a:rPr lang="ru-RU" dirty="0"/>
              <a:t>аспекты образовательной</a:t>
            </a:r>
          </a:p>
          <a:p>
            <a:r>
              <a:rPr lang="ru-RU" dirty="0"/>
              <a:t>среды: </a:t>
            </a:r>
            <a:r>
              <a:rPr lang="ru-RU" dirty="0" smtClean="0"/>
              <a:t>предметно-пространственная развивающая </a:t>
            </a:r>
            <a:r>
              <a:rPr lang="ru-RU" dirty="0"/>
              <a:t>образовательная </a:t>
            </a:r>
            <a:r>
              <a:rPr lang="ru-RU" dirty="0" smtClean="0"/>
              <a:t>среда;</a:t>
            </a:r>
          </a:p>
          <a:p>
            <a:r>
              <a:rPr lang="ru-RU" dirty="0" smtClean="0"/>
              <a:t>- характер </a:t>
            </a:r>
            <a:r>
              <a:rPr lang="ru-RU" dirty="0"/>
              <a:t>взаимодействия со взрослыми;</a:t>
            </a:r>
          </a:p>
          <a:p>
            <a:r>
              <a:rPr lang="ru-RU" dirty="0" smtClean="0"/>
              <a:t>- характер </a:t>
            </a:r>
            <a:r>
              <a:rPr lang="ru-RU" dirty="0"/>
              <a:t>взаимодействия с </a:t>
            </a:r>
            <a:r>
              <a:rPr lang="ru-RU" dirty="0" smtClean="0"/>
              <a:t>другими детьми</a:t>
            </a:r>
            <a:r>
              <a:rPr lang="ru-RU" dirty="0"/>
              <a:t>; систему отношений ребенка </a:t>
            </a:r>
            <a:r>
              <a:rPr lang="ru-RU" dirty="0" smtClean="0"/>
              <a:t>к миру</a:t>
            </a:r>
            <a:r>
              <a:rPr lang="ru-RU" dirty="0"/>
              <a:t>, к другим людям, к себе самому.</a:t>
            </a:r>
          </a:p>
        </p:txBody>
      </p:sp>
    </p:spTree>
    <p:extLst>
      <p:ext uri="{BB962C8B-B14F-4D97-AF65-F5344CB8AC3E}">
        <p14:creationId xmlns:p14="http://schemas.microsoft.com/office/powerpoint/2010/main" val="414725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9349" y="764704"/>
            <a:ext cx="62646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Организационный </a:t>
            </a:r>
            <a:r>
              <a:rPr lang="ru-RU" sz="2000" b="1" i="1" dirty="0" smtClean="0"/>
              <a:t>раздел Программы </a:t>
            </a:r>
            <a:r>
              <a:rPr lang="ru-RU" sz="2000" b="1" i="1" dirty="0"/>
              <a:t>включает: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условия</a:t>
            </a:r>
            <a:r>
              <a:rPr lang="ru-RU" dirty="0"/>
              <a:t>, в том числе </a:t>
            </a:r>
            <a:r>
              <a:rPr lang="ru-RU" dirty="0" smtClean="0"/>
              <a:t>материально-техническое </a:t>
            </a:r>
            <a:r>
              <a:rPr lang="ru-RU" dirty="0"/>
              <a:t>обеспечение</a:t>
            </a:r>
            <a:r>
              <a:rPr lang="ru-RU" dirty="0" smtClean="0"/>
              <a:t>, обеспеченность методическими </a:t>
            </a:r>
            <a:endParaRPr lang="ru-RU" dirty="0"/>
          </a:p>
          <a:p>
            <a:r>
              <a:rPr lang="ru-RU" dirty="0"/>
              <a:t>материалами и средствами </a:t>
            </a:r>
            <a:r>
              <a:rPr lang="ru-RU" dirty="0" smtClean="0"/>
              <a:t>обучения  и </a:t>
            </a:r>
            <a:r>
              <a:rPr lang="ru-RU" dirty="0"/>
              <a:t>воспитания, распорядок и </a:t>
            </a:r>
            <a:r>
              <a:rPr lang="ru-RU" dirty="0" smtClean="0"/>
              <a:t>режим дня</a:t>
            </a:r>
            <a:r>
              <a:rPr lang="ru-RU" dirty="0"/>
              <a:t>, особенности организации</a:t>
            </a:r>
          </a:p>
          <a:p>
            <a:r>
              <a:rPr lang="ru-RU" dirty="0" smtClean="0"/>
              <a:t>предметно-пространственной развивающей образовательной  среды</a:t>
            </a:r>
            <a:r>
              <a:rPr lang="ru-RU" dirty="0"/>
              <a:t>, а также психолого-</a:t>
            </a:r>
          </a:p>
          <a:p>
            <a:r>
              <a:rPr lang="ru-RU" dirty="0"/>
              <a:t>педагогически, кадровые </a:t>
            </a:r>
            <a:r>
              <a:rPr lang="ru-RU" dirty="0" smtClean="0"/>
              <a:t>и финансовые </a:t>
            </a:r>
            <a:r>
              <a:rPr lang="ru-RU" dirty="0"/>
              <a:t>условия реализации</a:t>
            </a:r>
          </a:p>
          <a:p>
            <a:r>
              <a:rPr lang="ru-RU" dirty="0"/>
              <a:t>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509127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836712"/>
            <a:ext cx="545435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Цель Программы:</a:t>
            </a:r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000" dirty="0" smtClean="0"/>
              <a:t>построение </a:t>
            </a:r>
            <a:r>
              <a:rPr lang="ru-RU" sz="2000" dirty="0"/>
              <a:t>системы работы в группах</a:t>
            </a:r>
          </a:p>
          <a:p>
            <a:pPr algn="ctr"/>
            <a:r>
              <a:rPr lang="ru-RU" sz="2000" dirty="0"/>
              <a:t>компенсирующей направленности для детей с</a:t>
            </a:r>
          </a:p>
          <a:p>
            <a:pPr algn="ctr"/>
            <a:r>
              <a:rPr lang="ru-RU" sz="2000" dirty="0" smtClean="0"/>
              <a:t>Общим нарушениями </a:t>
            </a:r>
            <a:r>
              <a:rPr lang="ru-RU" sz="2000" dirty="0"/>
              <a:t>речи в возрасте</a:t>
            </a:r>
          </a:p>
          <a:p>
            <a:pPr algn="ctr"/>
            <a:r>
              <a:rPr lang="ru-RU" sz="2000" dirty="0"/>
              <a:t>с 5 до 7 лет, предусматривающей полную</a:t>
            </a:r>
          </a:p>
          <a:p>
            <a:pPr algn="ctr"/>
            <a:r>
              <a:rPr lang="ru-RU" sz="2000" dirty="0"/>
              <a:t>интеграцию действий всех специалистов</a:t>
            </a:r>
          </a:p>
          <a:p>
            <a:pPr algn="ctr"/>
            <a:r>
              <a:rPr lang="ru-RU" sz="2000" dirty="0"/>
              <a:t>дошкольного образовательного учреждения и</a:t>
            </a:r>
          </a:p>
          <a:p>
            <a:pPr algn="ctr"/>
            <a:r>
              <a:rPr lang="ru-RU" sz="2000" dirty="0"/>
              <a:t>родителей дошкольников.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334292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40769"/>
            <a:ext cx="77048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Одной из основных задач </a:t>
            </a:r>
            <a:r>
              <a:rPr lang="ru-RU" sz="2800" b="1" dirty="0" smtClean="0"/>
              <a:t>Программы </a:t>
            </a:r>
          </a:p>
          <a:p>
            <a:pPr algn="ctr"/>
            <a:r>
              <a:rPr lang="ru-RU" dirty="0" smtClean="0"/>
              <a:t>является </a:t>
            </a:r>
          </a:p>
          <a:p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овладение </a:t>
            </a:r>
            <a:r>
              <a:rPr lang="ru-RU" dirty="0"/>
              <a:t>детьми самостоятельной, связной,</a:t>
            </a:r>
          </a:p>
          <a:p>
            <a:pPr algn="ctr"/>
            <a:r>
              <a:rPr lang="ru-RU" dirty="0"/>
              <a:t>грамматически правильной речью и</a:t>
            </a:r>
          </a:p>
          <a:p>
            <a:pPr algn="ctr"/>
            <a:r>
              <a:rPr lang="ru-RU" dirty="0"/>
              <a:t>коммуникативными навыками, фонетической системой</a:t>
            </a:r>
          </a:p>
          <a:p>
            <a:pPr algn="ctr"/>
            <a:r>
              <a:rPr lang="ru-RU" dirty="0"/>
              <a:t>русского языка, элементами грамоты, что формирует</a:t>
            </a:r>
          </a:p>
          <a:p>
            <a:pPr algn="ctr"/>
            <a:r>
              <a:rPr lang="ru-RU" dirty="0"/>
              <a:t>психологическую готовность к обучению в школе и</a:t>
            </a:r>
          </a:p>
          <a:p>
            <a:pPr algn="ctr"/>
            <a:r>
              <a:rPr lang="ru-RU" dirty="0"/>
              <a:t>обеспечивает преемственность со следующей</a:t>
            </a:r>
          </a:p>
          <a:p>
            <a:pPr algn="ctr"/>
            <a:r>
              <a:rPr lang="ru-RU" dirty="0"/>
              <a:t>ступенью системы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62137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Образовательная </a:t>
            </a:r>
            <a:r>
              <a:rPr lang="ru-RU" sz="2400" b="1" dirty="0" smtClean="0"/>
              <a:t>деятельность в </a:t>
            </a:r>
            <a:r>
              <a:rPr lang="ru-RU" sz="2400" b="1" dirty="0" smtClean="0"/>
              <a:t>соответствии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 smtClean="0"/>
              <a:t>с направлениями </a:t>
            </a:r>
            <a:r>
              <a:rPr lang="ru-RU" sz="2400" b="1" dirty="0"/>
              <a:t>развития</a:t>
            </a:r>
          </a:p>
          <a:p>
            <a:pPr algn="ctr"/>
            <a:r>
              <a:rPr lang="ru-RU" sz="2400" b="1" dirty="0"/>
              <a:t>ребенка, представлены в </a:t>
            </a:r>
            <a:r>
              <a:rPr lang="ru-RU" sz="2400" b="1" dirty="0" smtClean="0"/>
              <a:t>пяти образовательных </a:t>
            </a:r>
            <a:r>
              <a:rPr lang="ru-RU" sz="2400" b="1" dirty="0"/>
              <a:t>областях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7330" y="2204864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«Социально-коммуникативное развитие</a:t>
            </a:r>
            <a:r>
              <a:rPr lang="ru-RU" sz="2000" b="1" i="1" dirty="0" smtClean="0"/>
              <a:t>»</a:t>
            </a:r>
          </a:p>
          <a:p>
            <a:endParaRPr lang="ru-RU" dirty="0"/>
          </a:p>
          <a:p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Содержание </a:t>
            </a:r>
            <a:r>
              <a:rPr lang="ru-RU" dirty="0"/>
              <a:t>образовательной области «Социально-коммуникативное развитие» на третьей ступени обучения направлено на всестороннее развитие у детей с </a:t>
            </a:r>
            <a:r>
              <a:rPr lang="ru-RU" dirty="0" smtClean="0"/>
              <a:t>ОНР </a:t>
            </a:r>
            <a:r>
              <a:rPr lang="ru-RU" dirty="0"/>
              <a:t>навыков игровой деятельности, дальнейшее приобщение их к общепринятым нормам и правилам взаимоотношения со сверстниками и взрослыми, в том числе моральным, на обогащение первичных представлений о гендерной и семейной принадлежности. В этот период в коррекционно-развивающей работе с детьми взрослые создают и расширяют знакомые образовательные ситуации, направленные на стимулирование потребности детей в сотрудничестве, в кооперативных действиях со сверстниками во всех видах деятельности, продолжается работа по активизации речевой деятельности, по дальнейшему накоплению детьми словарного запаса.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3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19" y="69269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«Познавательное развитие» </a:t>
            </a:r>
            <a:endParaRPr lang="ru-RU" sz="2000" b="1" i="1" dirty="0" smtClean="0"/>
          </a:p>
          <a:p>
            <a:endParaRPr lang="ru-RU" b="1" dirty="0"/>
          </a:p>
          <a:p>
            <a:endParaRPr lang="ru-RU" dirty="0"/>
          </a:p>
          <a:p>
            <a:pPr algn="just"/>
            <a:r>
              <a:rPr lang="ru-RU" dirty="0"/>
              <a:t>На третьем этапе обучения взрослые создают ситуации для расширения представлений детей о функциональных свойствах и назначении объектов, стимулируют их к анализу, используя вербальные средства общения, разнообразят ситуации для установления причинных, временных и других связей и зависимостей между внутренними и внешними свойствами. При этом широко используются методы наблюдения за объектами, демонстрации объектов, элементарные опыты, упражнения и различные игры. Содержание образовательной области «Познавательное развитие» в этот период обеспечивает развитие у детей с </a:t>
            </a:r>
            <a:r>
              <a:rPr lang="ru-RU" dirty="0" smtClean="0"/>
              <a:t>ОНР </a:t>
            </a:r>
            <a:r>
              <a:rPr lang="ru-RU" dirty="0"/>
              <a:t>познавательной активности, обогащение их сенсомоторного и сенсорного опыта, формирование предпосылок познавательно-исследовательской и конструктивной деятельности, а также представлений об окружающем мире и элементарных математических представлений. </a:t>
            </a:r>
          </a:p>
        </p:txBody>
      </p:sp>
    </p:spTree>
    <p:extLst>
      <p:ext uri="{BB962C8B-B14F-4D97-AF65-F5344CB8AC3E}">
        <p14:creationId xmlns:p14="http://schemas.microsoft.com/office/powerpoint/2010/main" val="3753222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192</TotalTime>
  <Words>1408</Words>
  <Application>Microsoft Office PowerPoint</Application>
  <PresentationFormat>Экран (4:3)</PresentationFormat>
  <Paragraphs>89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Презентация к адаптированной основной образовательной программе МБДОУ «Детский сад №117 комбинированного вида» Ново-Савиновского района г.Казани</vt:lpstr>
      <vt:lpstr>Содержание Программы в соответствии с требованиями Стандарта включает три основных раздела – целевой, содержательный и организационный.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основной образовательной программе МБДОУ «Детский сад №117 комбинированного вида» Ново-Савиновского района г.Казани</dc:title>
  <dc:creator>Айгуль Закирова</dc:creator>
  <cp:lastModifiedBy>User</cp:lastModifiedBy>
  <cp:revision>21</cp:revision>
  <dcterms:created xsi:type="dcterms:W3CDTF">2022-11-23T16:54:37Z</dcterms:created>
  <dcterms:modified xsi:type="dcterms:W3CDTF">2022-11-25T06:22:56Z</dcterms:modified>
</cp:coreProperties>
</file>